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41"/>
  </p:notesMasterIdLst>
  <p:sldIdLst>
    <p:sldId id="256" r:id="rId2"/>
    <p:sldId id="365" r:id="rId3"/>
    <p:sldId id="432" r:id="rId4"/>
    <p:sldId id="366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65" r:id="rId14"/>
    <p:sldId id="441" r:id="rId15"/>
    <p:sldId id="442" r:id="rId16"/>
    <p:sldId id="447" r:id="rId17"/>
    <p:sldId id="443" r:id="rId18"/>
    <p:sldId id="445" r:id="rId19"/>
    <p:sldId id="444" r:id="rId20"/>
    <p:sldId id="446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00" r:id="rId38"/>
    <p:sldId id="364" r:id="rId39"/>
    <p:sldId id="464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CC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759" autoAdjust="0"/>
  </p:normalViewPr>
  <p:slideViewPr>
    <p:cSldViewPr>
      <p:cViewPr varScale="1">
        <p:scale>
          <a:sx n="82" d="100"/>
          <a:sy n="82" d="100"/>
        </p:scale>
        <p:origin x="12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72DF2C-3D90-4D4F-BEB7-568A2DCBB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Rectangle 41"/>
          <p:cNvSpPr>
            <a:spLocks noChangeArrowheads="1"/>
          </p:cNvSpPr>
          <p:nvPr/>
        </p:nvSpPr>
        <p:spPr bwMode="auto">
          <a:xfrm>
            <a:off x="457200" y="1676400"/>
            <a:ext cx="6781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endParaRPr lang="en-US" altLang="en-US" sz="3200" b="1">
              <a:solidFill>
                <a:schemeClr val="tx2"/>
              </a:solidFill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304800"/>
            <a:ext cx="6781800" cy="1076325"/>
          </a:xfrm>
        </p:spPr>
        <p:txBody>
          <a:bodyPr/>
          <a:lstStyle>
            <a:lvl1pPr algn="r"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48000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9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1371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981200" y="6248400"/>
            <a:ext cx="51054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1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15200" y="6248400"/>
            <a:ext cx="1371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6D521-4720-438A-9339-7F007D2769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42C7E-3F07-4943-AB22-B537D8BDEE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529D-D0E7-4377-9605-D949FCD711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22238"/>
            <a:ext cx="8229600" cy="6008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C855C-FB58-43FF-B795-2C9FCBEC39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A622A-2037-45DF-A974-8F8AFA5EA2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33D74-37AF-431F-950D-1498A48F0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D3D7D-0432-4322-9E75-D0E760942B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D118A-8D46-4F77-A815-417DE29C4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2014D-83FF-48FE-BCD3-1274A42915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7CFA9-6209-45C8-989C-5DF08BA3B9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ED015-195E-432F-9109-5CC908DAC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9D16E-FDCC-46B7-8566-17A5A090CA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248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8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8C549CD5-697D-4C73-B83A-D546082A74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09600"/>
            <a:ext cx="6411913" cy="1143000"/>
          </a:xfrm>
        </p:spPr>
        <p:txBody>
          <a:bodyPr/>
          <a:lstStyle/>
          <a:p>
            <a:pPr algn="l" eaLnBrk="1" hangingPunct="1"/>
            <a:r>
              <a:rPr lang="en-US" sz="3600"/>
              <a:t>Designing the User and System Interfaces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1000" y="1828800"/>
            <a:ext cx="6781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/>
            <a:br>
              <a:rPr lang="en-US" sz="2000" b="1">
                <a:solidFill>
                  <a:schemeClr val="tx2"/>
                </a:solidFill>
              </a:rPr>
            </a:br>
            <a:r>
              <a:rPr lang="en-US" sz="4000" b="1">
                <a:solidFill>
                  <a:schemeClr val="tx2"/>
                </a:solidFill>
              </a:rPr>
              <a:t>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BC859B-76A6-4605-A66B-CD1B56941E65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944562"/>
          </a:xfrm>
        </p:spPr>
        <p:txBody>
          <a:bodyPr/>
          <a:lstStyle/>
          <a:p>
            <a:pPr eaLnBrk="1" hangingPunct="1"/>
            <a:r>
              <a:rPr lang="en-US" sz="3600"/>
              <a:t>User Interface Design Guidelines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3434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/>
              <a:t>Design for Consistency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Provide Shortcuts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Provide Feedback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Dialogs Should Yield Closure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Error Handling that Provides Guidance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Easy Reversal of Actions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Reduce Short Term Memory Load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0FE5440-E5EF-4EA1-B958-1C9AD8C0402E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2238"/>
            <a:ext cx="8382000" cy="944562"/>
          </a:xfrm>
        </p:spPr>
        <p:txBody>
          <a:bodyPr/>
          <a:lstStyle/>
          <a:p>
            <a:pPr eaLnBrk="1" hangingPunct="1"/>
            <a:r>
              <a:rPr lang="en-US" sz="3600"/>
              <a:t>Use Cases and the Menu Hierarchy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3434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/>
              <a:t>We design use case by use case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Menus are a typical way to organize access to use case functionality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Different types of users might have different menus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Useful to design an overall menu hierarchy and then subsets for different users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Once the hierarchy is established, menus can be implemented in a variety of ways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BC700AC-0E0A-42FD-A8F6-6E9C241340F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pPr eaLnBrk="1" hangingPunct="1"/>
            <a:r>
              <a:rPr lang="en-US" sz="3800"/>
              <a:t>Two Different Menu Styles</a:t>
            </a:r>
            <a:endParaRPr lang="en-US" sz="3200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4588"/>
            <a:ext cx="7772400" cy="5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a Third</a:t>
            </a:r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B27E1CE-46DD-46E3-BA61-0039C66933E2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843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51000" y="1719263"/>
            <a:ext cx="5842000" cy="4411662"/>
          </a:xfr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3B4E53-B4DD-4E1C-BF82-0F68FB3BF433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1828800" cy="3581400"/>
          </a:xfrm>
        </p:spPr>
        <p:txBody>
          <a:bodyPr/>
          <a:lstStyle/>
          <a:p>
            <a:pPr eaLnBrk="1" hangingPunct="1"/>
            <a:r>
              <a:rPr lang="en-US" sz="2800"/>
              <a:t>Some RMO Use Cases</a:t>
            </a:r>
            <a:br>
              <a:rPr lang="en-US" sz="2800"/>
            </a:br>
            <a:br>
              <a:rPr lang="en-US" sz="2000"/>
            </a:br>
            <a:r>
              <a:rPr lang="en-US" sz="2000"/>
              <a:t>Grouped by Actor and Subsystem</a:t>
            </a:r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04800"/>
            <a:ext cx="6934200" cy="571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C82CC7-1858-4F07-BF55-C68EEFE54862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pPr eaLnBrk="1" hangingPunct="1"/>
            <a:r>
              <a:rPr lang="en-US" sz="3200"/>
              <a:t>RMO Use Cases </a:t>
            </a:r>
            <a:br>
              <a:rPr lang="en-US" sz="3200"/>
            </a:br>
            <a:r>
              <a:rPr lang="en-US" sz="2400"/>
              <a:t>Grouped into First Cut Menu Hierarchy</a:t>
            </a: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610600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A0B950-8141-4E5D-B46F-A87F49F80385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944562"/>
          </a:xfrm>
        </p:spPr>
        <p:txBody>
          <a:bodyPr/>
          <a:lstStyle/>
          <a:p>
            <a:pPr eaLnBrk="1" hangingPunct="1"/>
            <a:r>
              <a:rPr lang="en-US" sz="3600"/>
              <a:t>Dialog Design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3434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/>
              <a:t>For each use case, think of the natural flow of a dialog between user and computer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Based on the flow of activities in use case description and/or the system sequence diagram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Use natural language to emphasize feedback to user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Create a storyboard of the dialog, showing the sequence of sketches of the screen each step of the dialog. (storyboarding)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Review the storyboard with users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A019009-CC6C-4712-95D3-61C705527EDA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219200"/>
          </a:xfrm>
        </p:spPr>
        <p:txBody>
          <a:bodyPr/>
          <a:lstStyle/>
          <a:p>
            <a:pPr eaLnBrk="1" hangingPunct="1"/>
            <a:r>
              <a:rPr lang="en-US" sz="3600"/>
              <a:t>From Dialog to Storyboard </a:t>
            </a:r>
            <a:r>
              <a:rPr lang="en-US" sz="2800"/>
              <a:t>(part 1)</a:t>
            </a:r>
            <a:br>
              <a:rPr lang="en-US" sz="2800"/>
            </a:br>
            <a:r>
              <a:rPr lang="en-US" sz="2800"/>
              <a:t>Use case </a:t>
            </a:r>
            <a:r>
              <a:rPr lang="en-US" sz="2800" i="1"/>
              <a:t>Check out shopping cart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3309D9-49CF-41E4-9C50-4915974F3E9B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sz="3600"/>
              <a:t>From Dialog to Storyboard </a:t>
            </a:r>
            <a:r>
              <a:rPr lang="en-US" sz="2800"/>
              <a:t>(part 1)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33450"/>
            <a:ext cx="79248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F83645-79BF-4DDF-809D-EBE08B0B402D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sz="3600"/>
              <a:t>From Dialog to Storyboard </a:t>
            </a:r>
            <a:r>
              <a:rPr lang="en-US" sz="2800"/>
              <a:t>(part 2)</a:t>
            </a:r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31875"/>
            <a:ext cx="83058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E30DD-136A-423A-AB02-FA009FF89BDB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249362"/>
          </a:xfrm>
        </p:spPr>
        <p:txBody>
          <a:bodyPr/>
          <a:lstStyle/>
          <a:p>
            <a:pPr eaLnBrk="1" hangingPunct="1"/>
            <a:r>
              <a:rPr lang="en-US" sz="3600"/>
              <a:t>User Interfaces</a:t>
            </a:r>
            <a:br>
              <a:rPr lang="en-US" sz="3600"/>
            </a:br>
            <a:r>
              <a:rPr lang="en-US" sz="3600"/>
              <a:t>and System Interfaces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229600" cy="4648200"/>
          </a:xfrm>
          <a:noFill/>
        </p:spPr>
        <p:txBody>
          <a:bodyPr/>
          <a:lstStyle/>
          <a:p>
            <a:pPr eaLnBrk="1" hangingPunct="1"/>
            <a:r>
              <a:rPr lang="en-US"/>
              <a:t>User Interface – inputs and outputs that directly involve a human user/actor</a:t>
            </a:r>
          </a:p>
          <a:p>
            <a:pPr lvl="1" eaLnBrk="1" hangingPunct="1"/>
            <a:r>
              <a:rPr lang="en-US"/>
              <a:t>A dialog goes on between actor and system</a:t>
            </a:r>
          </a:p>
          <a:p>
            <a:pPr eaLnBrk="1" hangingPunct="1"/>
            <a:r>
              <a:rPr lang="en-US"/>
              <a:t>System Interface – the inputs and outputs that require minimal human intervention</a:t>
            </a:r>
          </a:p>
          <a:p>
            <a:pPr lvl="1" eaLnBrk="1" hangingPunct="1"/>
            <a:r>
              <a:rPr lang="en-US"/>
              <a:t>Inputs captured automatically</a:t>
            </a:r>
          </a:p>
          <a:p>
            <a:pPr lvl="1" eaLnBrk="1" hangingPunct="1"/>
            <a:r>
              <a:rPr lang="en-US"/>
              <a:t>Outputs direct to other systems </a:t>
            </a:r>
          </a:p>
          <a:p>
            <a:pPr lvl="1" eaLnBrk="1" hangingPunct="1"/>
            <a:r>
              <a:rPr lang="en-US"/>
              <a:t>Printed and distributed outputs (statements, reports)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ECAB3F-3D4C-473C-9146-3D938DC614A9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sz="3600"/>
              <a:t>From Dialog to Storyboard </a:t>
            </a:r>
            <a:r>
              <a:rPr lang="en-US" sz="2800"/>
              <a:t>(part 2)</a:t>
            </a:r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85825"/>
            <a:ext cx="807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3F45A9-903A-4667-9D19-E1EC5F767A0D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325562"/>
          </a:xfrm>
        </p:spPr>
        <p:txBody>
          <a:bodyPr/>
          <a:lstStyle/>
          <a:p>
            <a:pPr eaLnBrk="1" hangingPunct="1"/>
            <a:r>
              <a:rPr lang="en-US" sz="3600"/>
              <a:t>Guidelines for Windows</a:t>
            </a:r>
            <a:br>
              <a:rPr lang="en-US" sz="3600"/>
            </a:br>
            <a:r>
              <a:rPr lang="en-US" sz="3600"/>
              <a:t>and Forms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229600" cy="3886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Interface Layout and Formatting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Consistency, labels and headings, distribution and order, fonts and colors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Data Entry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Text box, list box, combo box, radio buttons, check boxes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Navigation and Support Controls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Minimize, maximize, close, scroll bars, resize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5DC09B-9C8A-4D97-93AE-E514B92687B8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792162"/>
          </a:xfrm>
        </p:spPr>
        <p:txBody>
          <a:bodyPr/>
          <a:lstStyle/>
          <a:p>
            <a:pPr eaLnBrk="1" hangingPunct="1"/>
            <a:r>
              <a:rPr lang="en-US" sz="3600"/>
              <a:t>RMO Windows Form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38200"/>
            <a:ext cx="71628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085E679-4C11-4D23-BD6F-C125449E8832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096962"/>
          </a:xfrm>
        </p:spPr>
        <p:txBody>
          <a:bodyPr/>
          <a:lstStyle/>
          <a:p>
            <a:pPr eaLnBrk="1" hangingPunct="1"/>
            <a:r>
              <a:rPr lang="en-US" sz="3200"/>
              <a:t>Guidelines for Web Browser</a:t>
            </a:r>
            <a:br>
              <a:rPr lang="en-US" sz="3200"/>
            </a:br>
            <a:r>
              <a:rPr lang="en-US" sz="3200"/>
              <a:t>User Interfaces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1054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Consistency</a:t>
            </a:r>
          </a:p>
          <a:p>
            <a:pPr lvl="1" eaLnBrk="1" hangingPunct="1"/>
            <a:r>
              <a:rPr lang="en-US" sz="2000"/>
              <a:t>Cascading Style Sheets (CSS) – Web page encoding standard that enables a Web site designer to specify parts of a page that will always look the same and parts that will vary by task or audience</a:t>
            </a:r>
          </a:p>
          <a:p>
            <a:pPr eaLnBrk="1" hangingPunct="1"/>
            <a:r>
              <a:rPr lang="en-US" sz="2400"/>
              <a:t>Performance Considerations</a:t>
            </a:r>
          </a:p>
          <a:p>
            <a:pPr lvl="1" eaLnBrk="1" hangingPunct="1"/>
            <a:r>
              <a:rPr lang="en-US" sz="2000"/>
              <a:t>Sensitive to network connection, amount of information transmitted, type of information transmitted</a:t>
            </a:r>
          </a:p>
          <a:p>
            <a:pPr eaLnBrk="1" hangingPunct="1"/>
            <a:r>
              <a:rPr lang="en-US" sz="2400"/>
              <a:t>Pictures, Video, and Sound</a:t>
            </a:r>
          </a:p>
          <a:p>
            <a:pPr lvl="1" eaLnBrk="1" hangingPunct="1"/>
            <a:r>
              <a:rPr lang="en-US" sz="2000"/>
              <a:t>Powerful, but compatibility issues arise</a:t>
            </a:r>
          </a:p>
          <a:p>
            <a:pPr eaLnBrk="1" hangingPunct="1"/>
            <a:r>
              <a:rPr lang="en-US" sz="2400"/>
              <a:t>Users with Disabilities</a:t>
            </a:r>
          </a:p>
          <a:p>
            <a:pPr lvl="1" eaLnBrk="1" hangingPunct="1"/>
            <a:r>
              <a:rPr lang="en-US" sz="2000"/>
              <a:t>Assistive technologies -- software (such as text-to-speech and voice-recognition utilities) that adapts user interfaces to the special needs of persons with disabilities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1A9AE7-78A4-4AE0-B2FA-1817C38343C9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868362"/>
          </a:xfrm>
        </p:spPr>
        <p:txBody>
          <a:bodyPr/>
          <a:lstStyle/>
          <a:p>
            <a:pPr eaLnBrk="1" hangingPunct="1"/>
            <a:r>
              <a:rPr lang="en-US" sz="3200"/>
              <a:t>RMO Example </a:t>
            </a:r>
            <a:br>
              <a:rPr lang="en-US" sz="3200"/>
            </a:br>
            <a:r>
              <a:rPr lang="en-US" sz="2400"/>
              <a:t>Using CSS for Consistency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5334000" cy="334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800350"/>
            <a:ext cx="5356225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E42482-7D1B-4FD8-8284-2303D67DCBEF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868362"/>
          </a:xfrm>
        </p:spPr>
        <p:txBody>
          <a:bodyPr/>
          <a:lstStyle/>
          <a:p>
            <a:pPr eaLnBrk="1" hangingPunct="1"/>
            <a:r>
              <a:rPr lang="en-US" sz="3600"/>
              <a:t>Guidelines for Handheld Devices</a:t>
            </a:r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3733800" cy="3962400"/>
          </a:xfrm>
        </p:spPr>
        <p:txBody>
          <a:bodyPr/>
          <a:lstStyle/>
          <a:p>
            <a:pPr eaLnBrk="1" hangingPunct="1"/>
            <a:r>
              <a:rPr lang="en-US" sz="3200"/>
              <a:t>Challenges</a:t>
            </a:r>
          </a:p>
          <a:p>
            <a:pPr lvl="1" eaLnBrk="1" hangingPunct="1"/>
            <a:r>
              <a:rPr lang="en-US" sz="2400"/>
              <a:t>Small screen size, small keyboards and touch screens, limited network capacity, app design guidelines and toolkits</a:t>
            </a:r>
          </a:p>
        </p:txBody>
      </p:sp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066800"/>
            <a:ext cx="352901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782341-63F1-4083-99EB-1994F3FEAE92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096962"/>
          </a:xfrm>
        </p:spPr>
        <p:txBody>
          <a:bodyPr/>
          <a:lstStyle/>
          <a:p>
            <a:pPr eaLnBrk="1" hangingPunct="1"/>
            <a:r>
              <a:rPr lang="en-US" sz="3200"/>
              <a:t>Identifying System Interfaces</a:t>
            </a:r>
            <a:br>
              <a:rPr lang="en-US" sz="3200"/>
            </a:br>
            <a:r>
              <a:rPr lang="en-US" sz="2400"/>
              <a:t>Inputs/outputs with minimal human intervention</a:t>
            </a:r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pPr eaLnBrk="1" hangingPunct="1"/>
            <a:r>
              <a:rPr lang="en-US" sz="2800"/>
              <a:t>Inputs from and outputs to other systems</a:t>
            </a:r>
          </a:p>
          <a:p>
            <a:pPr lvl="1" eaLnBrk="1" hangingPunct="1"/>
            <a:r>
              <a:rPr lang="en-US" sz="2400"/>
              <a:t>These are direct interfaces with other information systems, normally formatted as network messages. </a:t>
            </a:r>
          </a:p>
          <a:p>
            <a:pPr eaLnBrk="1" hangingPunct="1"/>
            <a:r>
              <a:rPr lang="en-US" sz="2800"/>
              <a:t>Highly automated inputs and outputs</a:t>
            </a:r>
          </a:p>
          <a:p>
            <a:pPr lvl="1" eaLnBrk="1" hangingPunct="1"/>
            <a:r>
              <a:rPr lang="en-US" sz="2400"/>
              <a:t>These are captured by devices (such as scanners) or generated by persons who start a process that proceeds without further human intervention.</a:t>
            </a:r>
          </a:p>
          <a:p>
            <a:pPr eaLnBrk="1" hangingPunct="1"/>
            <a:r>
              <a:rPr lang="en-US" sz="2800"/>
              <a:t>Inputs and outputs to external databases</a:t>
            </a:r>
          </a:p>
          <a:p>
            <a:pPr lvl="1" eaLnBrk="1" hangingPunct="1"/>
            <a:r>
              <a:rPr lang="en-US" sz="2400"/>
              <a:t>These can supply input to or accept output from a system.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551CAB-488C-474A-BDEC-915B42ABA91F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639762"/>
          </a:xfrm>
        </p:spPr>
        <p:txBody>
          <a:bodyPr/>
          <a:lstStyle/>
          <a:p>
            <a:pPr eaLnBrk="1" hangingPunct="1"/>
            <a:r>
              <a:rPr lang="en-US" sz="3200"/>
              <a:t>Identifying System Interfaces</a:t>
            </a:r>
          </a:p>
        </p:txBody>
      </p:sp>
      <p:sp>
        <p:nvSpPr>
          <p:cNvPr id="32773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863600"/>
            <a:ext cx="6729413" cy="586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5DE3FDB-A630-497D-944D-D14057A250D1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868362"/>
          </a:xfrm>
        </p:spPr>
        <p:txBody>
          <a:bodyPr/>
          <a:lstStyle/>
          <a:p>
            <a:pPr eaLnBrk="1" hangingPunct="1"/>
            <a:r>
              <a:rPr lang="en-US" sz="3200"/>
              <a:t>XML for System Interfaces</a:t>
            </a: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sp>
        <p:nvSpPr>
          <p:cNvPr id="3379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001000" cy="1219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/>
              <a:t>Extensible Markup Language (XML) -- extension of HTML that embeds self-defining data structures within textual messages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/>
              <a:t>XML tags -- character sequences (such as &lt;name&gt; and &lt;/name&gt;) that define the beginning, end, and meaning of the text that appears between them</a:t>
            </a:r>
          </a:p>
        </p:txBody>
      </p:sp>
      <p:pic>
        <p:nvPicPr>
          <p:cNvPr id="3379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095500"/>
            <a:ext cx="5638800" cy="412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ABDB506-1789-44AB-A5AF-FC96DC137703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153400" cy="762000"/>
          </a:xfrm>
        </p:spPr>
        <p:txBody>
          <a:bodyPr/>
          <a:lstStyle/>
          <a:p>
            <a:pPr eaLnBrk="1" hangingPunct="1"/>
            <a:r>
              <a:rPr lang="en-US" sz="3600"/>
              <a:t>System Inputs</a:t>
            </a: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Primary Objective is Error Free Input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Use electronic devices wherever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Avoid human involvement as much as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If information is already available in electronic form, use it instead of re-entering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Validate and correct information at time and location entered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Device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Magnetic card strip readers, bar code readers, optical character recognition, radio frequency ID tags (RFID), touch screen, electronic pens, digitizers, speech recognition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BA93D0E-9959-436F-B971-259CF9B1551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020762"/>
          </a:xfrm>
        </p:spPr>
        <p:txBody>
          <a:bodyPr/>
          <a:lstStyle/>
          <a:p>
            <a:pPr eaLnBrk="1" hangingPunct="1"/>
            <a:r>
              <a:rPr lang="en-US" sz="3600"/>
              <a:t>User Centered Design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229600" cy="4953000"/>
          </a:xfrm>
          <a:noFill/>
        </p:spPr>
        <p:txBody>
          <a:bodyPr/>
          <a:lstStyle/>
          <a:p>
            <a:pPr eaLnBrk="1" hangingPunct="1"/>
            <a:r>
              <a:rPr lang="en-US"/>
              <a:t>Design techniques that embody the view that the user interface is the system to the user</a:t>
            </a:r>
          </a:p>
          <a:p>
            <a:pPr eaLnBrk="1" hangingPunct="1"/>
            <a:r>
              <a:rPr lang="en-US"/>
              <a:t>Dates back to the 1980s (more for Mac)</a:t>
            </a:r>
          </a:p>
          <a:p>
            <a:pPr eaLnBrk="1" hangingPunct="1"/>
            <a:r>
              <a:rPr lang="en-US"/>
              <a:t>Principles of User Centered Design</a:t>
            </a:r>
          </a:p>
          <a:p>
            <a:pPr lvl="1" eaLnBrk="1" hangingPunct="1"/>
            <a:r>
              <a:rPr lang="en-US"/>
              <a:t>Focus early on users and their work</a:t>
            </a:r>
          </a:p>
          <a:p>
            <a:pPr lvl="1" eaLnBrk="1" hangingPunct="1"/>
            <a:r>
              <a:rPr lang="en-US"/>
              <a:t>Evaluate designs to ensure usability</a:t>
            </a:r>
          </a:p>
          <a:p>
            <a:pPr lvl="1" eaLnBrk="1" hangingPunct="1"/>
            <a:r>
              <a:rPr lang="en-US"/>
              <a:t>Use iterative development</a:t>
            </a:r>
          </a:p>
          <a:p>
            <a:pPr eaLnBrk="1" hangingPunct="1"/>
            <a:r>
              <a:rPr lang="en-US"/>
              <a:t>Note that contemporary A&amp;D finally incorporates these principles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C844F86-0F84-4117-9BA8-C01D1219B20A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3429000" cy="4876800"/>
          </a:xfrm>
        </p:spPr>
        <p:txBody>
          <a:bodyPr/>
          <a:lstStyle/>
          <a:p>
            <a:pPr eaLnBrk="1" hangingPunct="1"/>
            <a:r>
              <a:rPr lang="en-US"/>
              <a:t>Defining System Inputs Details</a:t>
            </a:r>
          </a:p>
          <a:p>
            <a:pPr lvl="1" eaLnBrk="1" hangingPunct="1"/>
            <a:r>
              <a:rPr lang="en-US" sz="2800"/>
              <a:t>Sequence Diagram</a:t>
            </a:r>
          </a:p>
          <a:p>
            <a:pPr lvl="1" eaLnBrk="1" hangingPunct="1"/>
            <a:r>
              <a:rPr lang="en-US" sz="2800"/>
              <a:t>Details for messages</a:t>
            </a:r>
          </a:p>
        </p:txBody>
      </p:sp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533400"/>
            <a:ext cx="5413375" cy="5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724212D-EE11-47D6-8E1D-7BBBD5479E30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153400" cy="762000"/>
          </a:xfrm>
        </p:spPr>
        <p:txBody>
          <a:bodyPr/>
          <a:lstStyle/>
          <a:p>
            <a:pPr eaLnBrk="1" hangingPunct="1"/>
            <a:r>
              <a:rPr lang="en-US" sz="3600"/>
              <a:t>System Outputs </a:t>
            </a:r>
            <a:endParaRPr lang="en-US" sz="2800"/>
          </a:p>
        </p:txBody>
      </p:sp>
      <p:sp>
        <p:nvSpPr>
          <p:cNvPr id="36869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sp>
        <p:nvSpPr>
          <p:cNvPr id="3687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/>
            <a:r>
              <a:rPr lang="en-US" sz="2600"/>
              <a:t>Detailed reports -- reports that contain specific information on business transactions</a:t>
            </a:r>
          </a:p>
          <a:p>
            <a:pPr eaLnBrk="1" hangingPunct="1"/>
            <a:r>
              <a:rPr lang="en-US" sz="2600"/>
              <a:t>Summary reports -- reports that summarize detail or recap periodic activity</a:t>
            </a:r>
          </a:p>
          <a:p>
            <a:pPr eaLnBrk="1" hangingPunct="1"/>
            <a:r>
              <a:rPr lang="en-US" sz="2600"/>
              <a:t>Exception reports -- reports that provide details or summary information about transactions or operating results that fall outside a predefined normal range of values</a:t>
            </a:r>
          </a:p>
          <a:p>
            <a:pPr eaLnBrk="1" hangingPunct="1"/>
            <a:r>
              <a:rPr lang="en-US" sz="2600"/>
              <a:t>Executive reports -- reports used by high level managers to assess overall organizational health and 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E34F0A5-6C90-43DB-BEEE-6EDB8E3EE98E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153400" cy="762000"/>
          </a:xfrm>
        </p:spPr>
        <p:txBody>
          <a:bodyPr/>
          <a:lstStyle/>
          <a:p>
            <a:pPr eaLnBrk="1" hangingPunct="1"/>
            <a:r>
              <a:rPr lang="en-US" sz="3600"/>
              <a:t>System Outputs </a:t>
            </a:r>
            <a:endParaRPr lang="en-US" sz="2800"/>
          </a:p>
        </p:txBody>
      </p:sp>
      <p:sp>
        <p:nvSpPr>
          <p:cNvPr id="37893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sp>
        <p:nvSpPr>
          <p:cNvPr id="378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/>
            <a:r>
              <a:rPr lang="en-US" sz="2600"/>
              <a:t>Internal outputs -- reports or other outputs produced for use within the organization</a:t>
            </a:r>
          </a:p>
          <a:p>
            <a:pPr lvl="1" eaLnBrk="1" hangingPunct="1"/>
            <a:r>
              <a:rPr lang="en-US" sz="2200"/>
              <a:t>Types of internal reports apply here</a:t>
            </a:r>
          </a:p>
          <a:p>
            <a:pPr eaLnBrk="1" hangingPunct="1"/>
            <a:r>
              <a:rPr lang="en-US" sz="2600"/>
              <a:t>External outputs -- reports or other outputs produced for use by people outside the organization </a:t>
            </a:r>
          </a:p>
          <a:p>
            <a:pPr lvl="1" eaLnBrk="1" hangingPunct="1"/>
            <a:r>
              <a:rPr lang="en-US" sz="2200"/>
              <a:t>Statements, notices, stockholder reports</a:t>
            </a:r>
          </a:p>
          <a:p>
            <a:pPr lvl="1" eaLnBrk="1" hangingPunct="1"/>
            <a:r>
              <a:rPr lang="en-US" sz="2200"/>
              <a:t>Higher quality, color, reflect image of organization</a:t>
            </a:r>
          </a:p>
          <a:p>
            <a:pPr eaLnBrk="1" hangingPunct="1"/>
            <a:r>
              <a:rPr lang="en-US" sz="2600"/>
              <a:t>Turnaround documents -- external outputs that includes one or more parts intended to be returned with new data or information</a:t>
            </a:r>
          </a:p>
          <a:p>
            <a:pPr lvl="1" eaLnBrk="1" hangingPunct="1"/>
            <a:r>
              <a:rPr lang="en-US" sz="2200"/>
              <a:t>Bills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73DD488-7E8C-4EB9-9613-AEBA833DBDC0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153400" cy="533400"/>
          </a:xfrm>
        </p:spPr>
        <p:txBody>
          <a:bodyPr/>
          <a:lstStyle/>
          <a:p>
            <a:pPr eaLnBrk="1" hangingPunct="1"/>
            <a:r>
              <a:rPr lang="en-US" sz="3200"/>
              <a:t>External Output Example </a:t>
            </a:r>
            <a:endParaRPr lang="en-US" sz="2400"/>
          </a:p>
        </p:txBody>
      </p:sp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14400"/>
            <a:ext cx="70326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C3530D-DC86-4F34-ADB0-E84584B4691C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2514600" cy="4038600"/>
          </a:xfrm>
          <a:noFill/>
        </p:spPr>
        <p:txBody>
          <a:bodyPr/>
          <a:lstStyle/>
          <a:p>
            <a:pPr eaLnBrk="1" hangingPunct="1"/>
            <a:r>
              <a:rPr lang="en-US" sz="3500"/>
              <a:t>Internal</a:t>
            </a:r>
            <a:br>
              <a:rPr lang="en-US" sz="3500"/>
            </a:br>
            <a:r>
              <a:rPr lang="en-US" sz="3500"/>
              <a:t>Output</a:t>
            </a:r>
            <a:br>
              <a:rPr lang="en-US" sz="3500"/>
            </a:br>
            <a:r>
              <a:rPr lang="en-US" sz="3500"/>
              <a:t>Example</a:t>
            </a:r>
            <a:br>
              <a:rPr lang="en-US" sz="3500"/>
            </a:br>
            <a:br>
              <a:rPr lang="en-US" sz="3500"/>
            </a:br>
            <a:r>
              <a:rPr lang="en-US" sz="2400"/>
              <a:t>Detailed control break report</a:t>
            </a:r>
            <a:br>
              <a:rPr lang="en-US" sz="2400"/>
            </a:br>
            <a:r>
              <a:rPr lang="en-US" sz="3500"/>
              <a:t> 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28600"/>
            <a:ext cx="576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2A08715-F2F5-43C9-8554-AA4920067856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153400" cy="685800"/>
          </a:xfrm>
        </p:spPr>
        <p:txBody>
          <a:bodyPr/>
          <a:lstStyle/>
          <a:p>
            <a:pPr eaLnBrk="1" hangingPunct="1"/>
            <a:r>
              <a:rPr lang="en-US" sz="3200"/>
              <a:t>Drill Down Online Report</a:t>
            </a:r>
            <a:br>
              <a:rPr lang="en-US" sz="3200"/>
            </a:br>
            <a:r>
              <a:rPr lang="en-US" sz="2400"/>
              <a:t>Summary and Detailed</a:t>
            </a:r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pic>
        <p:nvPicPr>
          <p:cNvPr id="4096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204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4E0A17-8621-47F4-9419-6FA543D56DDF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14400"/>
            <a:ext cx="2057400" cy="1447800"/>
          </a:xfrm>
        </p:spPr>
        <p:txBody>
          <a:bodyPr/>
          <a:lstStyle/>
          <a:p>
            <a:pPr eaLnBrk="1" hangingPunct="1"/>
            <a:r>
              <a:rPr lang="en-US" sz="3200"/>
              <a:t>Graphical Outputs</a:t>
            </a: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4038600" y="76200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800"/>
          </a:p>
        </p:txBody>
      </p:sp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04800"/>
            <a:ext cx="64008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630DDB-99E0-4E66-AD1A-F06AE60A83F1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/>
              <a:t>Summary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pPr marL="571500" indent="-571500" eaLnBrk="1" hangingPunct="1"/>
            <a:endParaRPr lang="en-GB" sz="2800"/>
          </a:p>
          <a:p>
            <a:pPr marL="571500" indent="-571500" eaLnBrk="1" hangingPunct="1"/>
            <a:endParaRPr lang="en-GB" sz="3200"/>
          </a:p>
        </p:txBody>
      </p:sp>
      <p:sp>
        <p:nvSpPr>
          <p:cNvPr id="43014" name="Rectangle 4"/>
          <p:cNvSpPr>
            <a:spLocks noChangeArrowheads="1"/>
          </p:cNvSpPr>
          <p:nvPr/>
        </p:nvSpPr>
        <p:spPr bwMode="auto">
          <a:xfrm>
            <a:off x="609600" y="11430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GB" sz="2400"/>
          </a:p>
        </p:txBody>
      </p:sp>
      <p:sp>
        <p:nvSpPr>
          <p:cNvPr id="43015" name="Rectangle 5"/>
          <p:cNvSpPr>
            <a:spLocks noChangeArrowheads="1"/>
          </p:cNvSpPr>
          <p:nvPr/>
        </p:nvSpPr>
        <p:spPr bwMode="auto">
          <a:xfrm>
            <a:off x="533400" y="12192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600"/>
          </a:p>
        </p:txBody>
      </p:sp>
      <p:sp>
        <p:nvSpPr>
          <p:cNvPr id="43016" name="Rectangle 7"/>
          <p:cNvSpPr>
            <a:spLocks noChangeArrowheads="1"/>
          </p:cNvSpPr>
          <p:nvPr/>
        </p:nvSpPr>
        <p:spPr bwMode="auto">
          <a:xfrm>
            <a:off x="304800" y="12192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400" i="1"/>
          </a:p>
        </p:txBody>
      </p:sp>
      <p:sp>
        <p:nvSpPr>
          <p:cNvPr id="43017" name="Rectangle 8"/>
          <p:cNvSpPr>
            <a:spLocks noChangeArrowheads="1"/>
          </p:cNvSpPr>
          <p:nvPr/>
        </p:nvSpPr>
        <p:spPr bwMode="auto">
          <a:xfrm>
            <a:off x="457200" y="8382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There are two types of interfaces – user interfaces and system interfaces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User interfaces involve direct user interaction with the system. System interfaces require minimal or no user interaction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The design of the user interface has a long history as human computer interaction (HCI) and relies on user-centered design, which focuses early on users and uses iterative development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Metaphors are used to think about the nature of the user interface, and they include direct manipulation, desktop, document, and dialog metaphors.  </a:t>
            </a:r>
            <a:endParaRPr lang="en-US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736AE73-08EF-43EA-A334-AACD58F3F343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/>
              <a:t>Summary </a:t>
            </a:r>
            <a:r>
              <a:rPr lang="en-US" sz="2800"/>
              <a:t>(continued)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pPr marL="571500" indent="-571500" eaLnBrk="1" hangingPunct="1"/>
            <a:endParaRPr lang="en-GB" sz="2800"/>
          </a:p>
          <a:p>
            <a:pPr marL="571500" indent="-571500" eaLnBrk="1" hangingPunct="1"/>
            <a:endParaRPr lang="en-GB" sz="3200"/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609600" y="11430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GB" sz="2400"/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533400" y="12192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600"/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3048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400" i="1"/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57200" y="9906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Key user interface concepts include affordance and visibility for controls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Other key principles include consistency, shortcuts, feedback, dialog closure, error handling, reversal of actions, and reducing short term memory loads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Use cases are organized into one or more menu hierarchies to arrange functionality for users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Dialogs and storyboards are used to design the interaction for each use case based on use case flow of activates and system sequence diagrams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Guidelines are available for designing for Windows, Web browsers, and Handheld devices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1F02E57-DE92-4BB8-9852-467A9546EC2E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/>
              <a:t>Summary </a:t>
            </a:r>
            <a:r>
              <a:rPr lang="en-US" sz="2800"/>
              <a:t>(continued)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pPr marL="571500" indent="-571500" eaLnBrk="1" hangingPunct="1"/>
            <a:endParaRPr lang="en-GB" sz="2800"/>
          </a:p>
          <a:p>
            <a:pPr marL="571500" indent="-571500" eaLnBrk="1" hangingPunct="1"/>
            <a:endParaRPr lang="en-GB" sz="3200"/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609600" y="11430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GB" sz="2400"/>
          </a:p>
        </p:txBody>
      </p:sp>
      <p:sp>
        <p:nvSpPr>
          <p:cNvPr id="45063" name="Rectangle 5"/>
          <p:cNvSpPr>
            <a:spLocks noChangeArrowheads="1"/>
          </p:cNvSpPr>
          <p:nvPr/>
        </p:nvSpPr>
        <p:spPr bwMode="auto">
          <a:xfrm>
            <a:off x="533400" y="12192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600"/>
          </a:p>
        </p:txBody>
      </p:sp>
      <p:sp>
        <p:nvSpPr>
          <p:cNvPr id="45064" name="Rectangle 6"/>
          <p:cNvSpPr>
            <a:spLocks noChangeArrowheads="1"/>
          </p:cNvSpPr>
          <p:nvPr/>
        </p:nvSpPr>
        <p:spPr bwMode="auto">
          <a:xfrm>
            <a:off x="3048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GB" sz="2400" i="1"/>
          </a:p>
        </p:txBody>
      </p:sp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457200" y="9906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System interfaces include inputs and outputs to other systems, highly automated inputs and outputs, and inputs and outputs to external databases.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Designing system inputs involves identifying devices and mechanisms, identifying inputs and the data content, and determining the controls necessary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Designing system outputs includes designing detailed reports, summary report, exception reports, and executive reports</a:t>
            </a: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Outputs are also classified as internal, external, or turnaround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/>
              <a:t>Electronic reports and other outputs can include drill down, graphics, and multimedia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32E29E-653E-40FD-AA1D-893AD4C80C82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249362"/>
          </a:xfrm>
        </p:spPr>
        <p:txBody>
          <a:bodyPr/>
          <a:lstStyle/>
          <a:p>
            <a:pPr eaLnBrk="1" hangingPunct="1"/>
            <a:r>
              <a:rPr lang="en-US" sz="3600"/>
              <a:t>Three Components of the User Interface</a:t>
            </a:r>
          </a:p>
        </p:txBody>
      </p:sp>
      <p:pic>
        <p:nvPicPr>
          <p:cNvPr id="922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6934200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2AE61E-2DDB-4A95-9579-0043E022FCE3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096962"/>
          </a:xfrm>
        </p:spPr>
        <p:txBody>
          <a:bodyPr/>
          <a:lstStyle/>
          <a:p>
            <a:pPr eaLnBrk="1" hangingPunct="1"/>
            <a:r>
              <a:rPr lang="en-US" sz="3600"/>
              <a:t>Metaphors of Human Computer Interaction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800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Direct manipulation metaphor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metaphor in which objects on a display are manipulated to look like physical objects (pictures) or graphic symbols that represent them (icons)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Desktop metaphor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metaphor in which the visual display is organized into distinct regions, with a large empty workspace in the middle and a collection of tool icons around the perimeter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Document metaphor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metaphor in which data is visually represented as paper pages or forms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Dialog metaphor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metaphor in which user and computer accomplish a task by engaging in a conversation or dialog via text, voice, or tools such as labeled buttons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70D668-DDD3-487D-948C-8014B393C292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pPr eaLnBrk="1" hangingPunct="1"/>
            <a:r>
              <a:rPr lang="en-US" sz="3600"/>
              <a:t>Metaphor Details</a:t>
            </a:r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686800" cy="434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B673D2-BA9C-4B9E-8CAF-9C92559FA8CA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pPr eaLnBrk="1" hangingPunct="1"/>
            <a:r>
              <a:rPr lang="en-GB" sz="3200"/>
              <a:t>Direct Manipulation, Desktop, and Document Metaphors On One Screen</a:t>
            </a:r>
            <a:endParaRPr lang="en-US" sz="3200"/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6025"/>
            <a:ext cx="80772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BA055A-F6D9-4D3A-9CA4-C5FFB6524B33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/>
          <a:lstStyle/>
          <a:p>
            <a:pPr eaLnBrk="1" hangingPunct="1"/>
            <a:r>
              <a:rPr lang="en-GB" sz="3200"/>
              <a:t>Dialog Metaphor</a:t>
            </a:r>
            <a:endParaRPr lang="en-US" sz="3200"/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382000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8289CAD-F4AB-4F5A-8B6B-EB19CDEAA7CB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153400" cy="1096962"/>
          </a:xfrm>
        </p:spPr>
        <p:txBody>
          <a:bodyPr/>
          <a:lstStyle/>
          <a:p>
            <a:pPr eaLnBrk="1" hangingPunct="1"/>
            <a:r>
              <a:rPr lang="en-US" sz="3600"/>
              <a:t>User Interface Design Concepts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648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/>
              <a:t>Human-Computer Interaction (HCI)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A field of study concerned with the efficiency and effectiveness of user interaction with computer systems, human-oriented input and output technology, and psychological aspects of user interfaces</a:t>
            </a:r>
          </a:p>
          <a:p>
            <a:pPr eaLnBrk="1" hangingPunct="1">
              <a:lnSpc>
                <a:spcPct val="80000"/>
              </a:lnSpc>
            </a:pPr>
            <a:r>
              <a:rPr lang="en-US" sz="3200"/>
              <a:t>Visibility and Affordance &amp; Don’t forget consistence of use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/>
              <a:t>To be usable, a control must be visible to the user and its appearance should suggest its functionality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600"/>
              <a:t>Media player controls, buttons, scroll bars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5613</TotalTime>
  <Words>1860</Words>
  <Application>Microsoft Office PowerPoint</Application>
  <PresentationFormat>On-screen Show (4:3)</PresentationFormat>
  <Paragraphs>217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Wingdings</vt:lpstr>
      <vt:lpstr>Network</vt:lpstr>
      <vt:lpstr>Designing the User and System Interfaces</vt:lpstr>
      <vt:lpstr>User Interfaces and System Interfaces</vt:lpstr>
      <vt:lpstr>User Centered Design</vt:lpstr>
      <vt:lpstr>Three Components of the User Interface</vt:lpstr>
      <vt:lpstr>Metaphors of Human Computer Interaction</vt:lpstr>
      <vt:lpstr>Metaphor Details</vt:lpstr>
      <vt:lpstr>Direct Manipulation, Desktop, and Document Metaphors On One Screen</vt:lpstr>
      <vt:lpstr>Dialog Metaphor</vt:lpstr>
      <vt:lpstr>User Interface Design Concepts</vt:lpstr>
      <vt:lpstr>User Interface Design Guidelines</vt:lpstr>
      <vt:lpstr>Use Cases and the Menu Hierarchy</vt:lpstr>
      <vt:lpstr>Two Different Menu Styles</vt:lpstr>
      <vt:lpstr>And a Third</vt:lpstr>
      <vt:lpstr>Some RMO Use Cases  Grouped by Actor and Subsystem</vt:lpstr>
      <vt:lpstr>RMO Use Cases  Grouped into First Cut Menu Hierarchy</vt:lpstr>
      <vt:lpstr>Dialog Design</vt:lpstr>
      <vt:lpstr>From Dialog to Storyboard (part 1) Use case Check out shopping cart</vt:lpstr>
      <vt:lpstr>From Dialog to Storyboard (part 1)</vt:lpstr>
      <vt:lpstr>From Dialog to Storyboard (part 2)</vt:lpstr>
      <vt:lpstr>From Dialog to Storyboard (part 2)</vt:lpstr>
      <vt:lpstr>Guidelines for Windows and Forms</vt:lpstr>
      <vt:lpstr>RMO Windows Form</vt:lpstr>
      <vt:lpstr>Guidelines for Web Browser User Interfaces</vt:lpstr>
      <vt:lpstr>RMO Example  Using CSS for Consistency</vt:lpstr>
      <vt:lpstr>Guidelines for Handheld Devices</vt:lpstr>
      <vt:lpstr>Identifying System Interfaces Inputs/outputs with minimal human intervention</vt:lpstr>
      <vt:lpstr>Identifying System Interfaces</vt:lpstr>
      <vt:lpstr>XML for System Interfaces</vt:lpstr>
      <vt:lpstr>System Inputs</vt:lpstr>
      <vt:lpstr>PowerPoint Presentation</vt:lpstr>
      <vt:lpstr>System Outputs </vt:lpstr>
      <vt:lpstr>System Outputs </vt:lpstr>
      <vt:lpstr>External Output Example </vt:lpstr>
      <vt:lpstr>Internal Output Example  Detailed control break report  </vt:lpstr>
      <vt:lpstr>Drill Down Online Report Summary and Detailed</vt:lpstr>
      <vt:lpstr>Graphical Outputs</vt:lpstr>
      <vt:lpstr>Summary</vt:lpstr>
      <vt:lpstr>Summary (continued)</vt:lpstr>
      <vt:lpstr>Summary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From bla to bla</dc:title>
  <dc:creator>John</dc:creator>
  <cp:lastModifiedBy>User</cp:lastModifiedBy>
  <cp:revision>126</cp:revision>
  <cp:lastPrinted>1601-01-01T00:00:00Z</cp:lastPrinted>
  <dcterms:created xsi:type="dcterms:W3CDTF">2011-10-31T16:54:53Z</dcterms:created>
  <dcterms:modified xsi:type="dcterms:W3CDTF">2022-03-05T08:52:27Z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</Properties>
</file>